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  <p:sldId id="467" r:id="rId49"/>
    <p:sldId id="473" r:id="rId50"/>
    <p:sldId id="474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86224" autoAdjust="0"/>
  </p:normalViewPr>
  <p:slideViewPr>
    <p:cSldViewPr snapToGrid="0">
      <p:cViewPr>
        <p:scale>
          <a:sx n="66" d="100"/>
          <a:sy n="66" d="100"/>
        </p:scale>
        <p:origin x="1349" y="264"/>
      </p:cViewPr>
      <p:guideLst/>
    </p:cSldViewPr>
  </p:slideViewPr>
  <p:notesTextViewPr>
    <p:cViewPr>
      <p:scale>
        <a:sx n="66" d="100"/>
        <a:sy n="66" d="100"/>
      </p:scale>
      <p:origin x="0" y="-1181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Hawthorn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drilled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across</a:t>
            </a:r>
            <a:r>
              <a:rPr lang="fr-FR" baseline="0" dirty="0" smtClean="0"/>
              <a:t> Main Coal G and Hutton L </a:t>
            </a:r>
            <a:r>
              <a:rPr lang="fr-FR" baseline="0" dirty="0" err="1" smtClean="0"/>
              <a:t>workings</a:t>
            </a:r>
            <a:endParaRPr lang="fr-FR" baseline="0" dirty="0" smtClean="0"/>
          </a:p>
          <a:p>
            <a:r>
              <a:rPr lang="fr-FR" baseline="0" dirty="0" smtClean="0"/>
              <a:t>Rouge (2000) : </a:t>
            </a:r>
          </a:p>
          <a:p>
            <a:r>
              <a:rPr lang="fr-FR" baseline="0" dirty="0" smtClean="0"/>
              <a:t>-    NO </a:t>
            </a:r>
            <a:r>
              <a:rPr lang="fr-FR" baseline="0" dirty="0" err="1" smtClean="0"/>
              <a:t>steap</a:t>
            </a:r>
            <a:r>
              <a:rPr lang="fr-FR" baseline="0" dirty="0" smtClean="0"/>
              <a:t> at Five Quarter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 </a:t>
            </a:r>
            <a:r>
              <a:rPr lang="fr-FR" baseline="0" dirty="0" smtClean="0">
                <a:sym typeface="Wingdings" panose="05000000000000000000" pitchFamily="2" charset="2"/>
              </a:rPr>
              <a:t> water </a:t>
            </a:r>
            <a:r>
              <a:rPr lang="fr-FR" baseline="0" dirty="0" err="1" smtClean="0">
                <a:sym typeface="Wingdings" panose="05000000000000000000" pitchFamily="2" charset="2"/>
              </a:rPr>
              <a:t>level</a:t>
            </a:r>
            <a:r>
              <a:rPr lang="fr-FR" baseline="0" dirty="0" smtClean="0">
                <a:sym typeface="Wingdings" panose="05000000000000000000" pitchFamily="2" charset="2"/>
              </a:rPr>
              <a:t> at -120 </a:t>
            </a:r>
            <a:r>
              <a:rPr lang="fr-FR" baseline="0" dirty="0" err="1" smtClean="0">
                <a:sym typeface="Wingdings" panose="05000000000000000000" pitchFamily="2" charset="2"/>
              </a:rPr>
              <a:t>mAOD</a:t>
            </a:r>
            <a:endParaRPr lang="fr-FR" baseline="0" dirty="0" smtClean="0"/>
          </a:p>
          <a:p>
            <a:r>
              <a:rPr lang="fr-FR" baseline="0" dirty="0" smtClean="0"/>
              <a:t>-  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Main G (-160m)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-150 and -160m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 Main J (about -192m)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-200 and -210m (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Hanging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situated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LOG)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</a:t>
            </a:r>
            <a:r>
              <a:rPr lang="fr-FR" baseline="0" dirty="0" err="1" smtClean="0"/>
              <a:t>coal</a:t>
            </a:r>
            <a:r>
              <a:rPr lang="fr-FR" baseline="0" dirty="0" smtClean="0"/>
              <a:t> M (‘Skip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 »)</a:t>
            </a:r>
          </a:p>
          <a:p>
            <a:r>
              <a:rPr lang="fr-FR" baseline="0" dirty="0" smtClean="0"/>
              <a:t>Bleu (2003):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at -50 </a:t>
            </a:r>
            <a:r>
              <a:rPr lang="fr-FR" baseline="0" dirty="0" err="1" smtClean="0"/>
              <a:t>mAOD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five Quarter / High Main E (about -110m) 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step</a:t>
            </a:r>
            <a:r>
              <a:rPr lang="fr-FR" baseline="0" dirty="0" smtClean="0"/>
              <a:t> at Main G </a:t>
            </a:r>
            <a:r>
              <a:rPr lang="fr-FR" baseline="0" dirty="0" err="1" smtClean="0"/>
              <a:t>shifted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deeper</a:t>
            </a:r>
            <a:r>
              <a:rPr lang="fr-FR" baseline="0" dirty="0" smtClean="0"/>
              <a:t> (down to -165m)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No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equilibrate</a:t>
            </a:r>
            <a:r>
              <a:rPr lang="fr-FR" baseline="0" dirty="0" smtClean="0"/>
              <a:t>?)</a:t>
            </a:r>
          </a:p>
          <a:p>
            <a:r>
              <a:rPr lang="fr-FR" baseline="0" dirty="0" smtClean="0"/>
              <a:t>Violet (2005) :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everywhere</a:t>
            </a:r>
            <a:r>
              <a:rPr lang="fr-FR" baseline="0" dirty="0" smtClean="0"/>
              <a:t> (-15 </a:t>
            </a:r>
            <a:r>
              <a:rPr lang="fr-FR" baseline="0" dirty="0" err="1" smtClean="0"/>
              <a:t>mAOD</a:t>
            </a:r>
            <a:r>
              <a:rPr lang="fr-FR" baseline="0" dirty="0" smtClean="0"/>
              <a:t>) + Production at </a:t>
            </a:r>
            <a:r>
              <a:rPr lang="fr-FR" baseline="0" dirty="0" err="1" smtClean="0"/>
              <a:t>Dawdon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started</a:t>
            </a:r>
            <a:r>
              <a:rPr lang="fr-FR" baseline="0" dirty="0" smtClean="0"/>
              <a:t>:</a:t>
            </a:r>
          </a:p>
          <a:p>
            <a:r>
              <a:rPr lang="fr-FR" baseline="0" dirty="0" smtClean="0"/>
              <a:t>-    Large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Five Quarter E and Main G (profile tends to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min/max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Small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</a:t>
            </a:r>
            <a:r>
              <a:rPr lang="fr-FR" baseline="0" dirty="0" smtClean="0"/>
              <a:t> Main J and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 </a:t>
            </a:r>
          </a:p>
          <a:p>
            <a:r>
              <a:rPr lang="fr-FR" baseline="0" dirty="0" smtClean="0"/>
              <a:t>Vert (2006): water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at – 8mAOD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Large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Five Quarter </a:t>
            </a:r>
            <a:r>
              <a:rPr lang="fr-FR" baseline="0" dirty="0" err="1" smtClean="0"/>
              <a:t>shifter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toward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higher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endParaRPr lang="fr-FR" baseline="0" dirty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For all profiles,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Harvey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pronounced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toward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lower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 </a:t>
            </a:r>
          </a:p>
          <a:p>
            <a:endParaRPr lang="fr-FR" dirty="0" smtClean="0"/>
          </a:p>
          <a:p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 err="1" smtClean="0"/>
              <a:t>flooding</a:t>
            </a:r>
            <a:r>
              <a:rPr lang="fr-FR" dirty="0" smtClean="0"/>
              <a:t>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relatively</a:t>
            </a:r>
            <a:r>
              <a:rPr lang="fr-FR" baseline="0" dirty="0" smtClean="0"/>
              <a:t> hot in </a:t>
            </a:r>
            <a:r>
              <a:rPr lang="fr-FR" baseline="0" dirty="0" err="1" smtClean="0"/>
              <a:t>average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follow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geothermal</a:t>
            </a:r>
            <a:r>
              <a:rPr lang="fr-FR" baseline="0" dirty="0" smtClean="0"/>
              <a:t> gradient (</a:t>
            </a:r>
            <a:r>
              <a:rPr lang="fr-FR" baseline="0" dirty="0" err="1" smtClean="0"/>
              <a:t>red</a:t>
            </a:r>
            <a:r>
              <a:rPr lang="fr-FR" baseline="0" dirty="0" smtClean="0"/>
              <a:t> profile),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</a:t>
            </a:r>
            <a:r>
              <a:rPr lang="fr-FR" baseline="0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inset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worked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bed</a:t>
            </a:r>
            <a:endParaRPr lang="fr-FR" baseline="0" dirty="0" smtClean="0"/>
          </a:p>
          <a:p>
            <a:r>
              <a:rPr lang="fr-FR" baseline="0" dirty="0" smtClean="0"/>
              <a:t>Once </a:t>
            </a:r>
            <a:r>
              <a:rPr lang="fr-FR" baseline="0" dirty="0" err="1" smtClean="0"/>
              <a:t>flooding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completed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upper</a:t>
            </a:r>
            <a:r>
              <a:rPr lang="fr-FR" baseline="0" dirty="0" smtClean="0"/>
              <a:t> part of the profile tends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warmer</a:t>
            </a:r>
            <a:r>
              <a:rPr lang="fr-FR" baseline="0" dirty="0" smtClean="0"/>
              <a:t> as the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deeper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Below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, the profiles tends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colder</a:t>
            </a:r>
            <a:r>
              <a:rPr lang="fr-FR" baseline="0" dirty="0" smtClean="0"/>
              <a:t>. If no production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performed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expected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isotemperature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reached</a:t>
            </a:r>
            <a:r>
              <a:rPr lang="fr-FR" baseline="0" dirty="0" smtClean="0"/>
              <a:t> as the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small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favour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larger</a:t>
            </a:r>
            <a:r>
              <a:rPr lang="fr-FR" baseline="0" dirty="0" smtClean="0"/>
              <a:t> amplitude of the </a:t>
            </a:r>
            <a:r>
              <a:rPr lang="fr-FR" baseline="0" dirty="0" err="1" smtClean="0"/>
              <a:t>remaining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big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step</a:t>
            </a:r>
            <a:r>
              <a:rPr lang="fr-FR" baseline="0" dirty="0" smtClean="0"/>
              <a:t> at about -150 and -300m (</a:t>
            </a:r>
            <a:r>
              <a:rPr lang="fr-FR" baseline="0" dirty="0" err="1" smtClean="0"/>
              <a:t>homogeneous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those</a:t>
            </a:r>
            <a:r>
              <a:rPr lang="fr-FR" baseline="0" dirty="0" smtClean="0"/>
              <a:t> large </a:t>
            </a:r>
            <a:r>
              <a:rPr lang="fr-FR" baseline="0" dirty="0" err="1" smtClean="0"/>
              <a:t>steps</a:t>
            </a:r>
            <a:r>
              <a:rPr lang="fr-FR" baseline="0" dirty="0" smtClean="0"/>
              <a:t>). </a:t>
            </a:r>
          </a:p>
          <a:p>
            <a:endParaRPr lang="fr-FR" baseline="0" dirty="0" smtClean="0"/>
          </a:p>
          <a:p>
            <a:r>
              <a:rPr lang="fr-FR" baseline="0" dirty="0" smtClean="0"/>
              <a:t>Surface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: 12°C –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in accordance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geothermal</a:t>
            </a:r>
            <a:r>
              <a:rPr lang="fr-FR" baseline="0" dirty="0" smtClean="0"/>
              <a:t> gradient? </a:t>
            </a:r>
          </a:p>
          <a:p>
            <a:r>
              <a:rPr lang="fr-FR" baseline="0" dirty="0" err="1" smtClean="0"/>
              <a:t>Strata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indicates</a:t>
            </a:r>
            <a:r>
              <a:rPr lang="fr-FR" baseline="0" dirty="0" smtClean="0"/>
              <a:t> 23°C at 450 m </a:t>
            </a:r>
            <a:r>
              <a:rPr lang="fr-FR" baseline="0" dirty="0" err="1" smtClean="0"/>
              <a:t>depth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Hawthorn</a:t>
            </a:r>
            <a:r>
              <a:rPr lang="fr-FR" baseline="0" dirty="0" smtClean="0"/>
              <a:t> </a:t>
            </a:r>
            <a:r>
              <a:rPr lang="fr-FR" baseline="0" dirty="0" smtClean="0">
                <a:sym typeface="Wingdings" panose="05000000000000000000" pitchFamily="2" charset="2"/>
              </a:rPr>
              <a:t> </a:t>
            </a:r>
            <a:r>
              <a:rPr lang="fr-FR" baseline="0" dirty="0" err="1" smtClean="0">
                <a:sym typeface="Wingdings" panose="05000000000000000000" pitchFamily="2" charset="2"/>
              </a:rPr>
              <a:t>red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curve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approximately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follows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this</a:t>
            </a:r>
            <a:r>
              <a:rPr lang="fr-FR" baseline="0" dirty="0" smtClean="0">
                <a:sym typeface="Wingdings" panose="05000000000000000000" pitchFamily="2" charset="2"/>
              </a:rPr>
              <a:t> gradient up to the </a:t>
            </a:r>
            <a:r>
              <a:rPr lang="fr-FR" baseline="0" dirty="0" err="1" smtClean="0">
                <a:sym typeface="Wingdings" panose="05000000000000000000" pitchFamily="2" charset="2"/>
              </a:rPr>
              <a:t>low</a:t>
            </a:r>
            <a:r>
              <a:rPr lang="fr-FR" baseline="0" dirty="0" smtClean="0">
                <a:sym typeface="Wingdings" panose="05000000000000000000" pitchFamily="2" charset="2"/>
              </a:rPr>
              <a:t> Main. </a:t>
            </a:r>
            <a:r>
              <a:rPr lang="fr-FR" baseline="0" dirty="0" err="1" smtClean="0">
                <a:sym typeface="Wingdings" panose="05000000000000000000" pitchFamily="2" charset="2"/>
              </a:rPr>
              <a:t>Above</a:t>
            </a:r>
            <a:r>
              <a:rPr lang="fr-FR" baseline="0" dirty="0" smtClean="0">
                <a:sym typeface="Wingdings" panose="05000000000000000000" pitchFamily="2" charset="2"/>
              </a:rPr>
              <a:t> </a:t>
            </a:r>
            <a:r>
              <a:rPr lang="fr-FR" baseline="0" dirty="0" err="1" smtClean="0">
                <a:sym typeface="Wingdings" panose="05000000000000000000" pitchFamily="2" charset="2"/>
              </a:rPr>
              <a:t>that</a:t>
            </a:r>
            <a:r>
              <a:rPr lang="fr-FR" baseline="0" dirty="0" smtClean="0">
                <a:sym typeface="Wingdings" panose="05000000000000000000" pitchFamily="2" charset="2"/>
              </a:rPr>
              <a:t>, cold water recharges the system. </a:t>
            </a:r>
            <a:endParaRPr lang="fr-FR" baseline="0" dirty="0" smtClean="0"/>
          </a:p>
          <a:p>
            <a:r>
              <a:rPr lang="fr-FR" dirty="0" err="1" smtClean="0"/>
              <a:t>Recently</a:t>
            </a:r>
            <a:r>
              <a:rPr lang="fr-FR" dirty="0" smtClean="0"/>
              <a:t>, 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pumping</a:t>
            </a:r>
            <a:r>
              <a:rPr lang="fr-FR" baseline="0" dirty="0" smtClean="0"/>
              <a:t> rate </a:t>
            </a:r>
            <a:r>
              <a:rPr lang="fr-FR" baseline="0" dirty="0" err="1" smtClean="0"/>
              <a:t>increases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colder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temperature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surface </a:t>
            </a:r>
            <a:r>
              <a:rPr lang="fr-FR" baseline="0" dirty="0" err="1" smtClean="0"/>
              <a:t>reach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logger</a:t>
            </a:r>
            <a:r>
              <a:rPr lang="fr-FR" baseline="0" dirty="0" smtClean="0"/>
              <a:t>?)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20/07/2020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Coal Authority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Mylene</a:t>
            </a:r>
            <a:r>
              <a:rPr lang="en-GB" dirty="0" smtClean="0"/>
              <a:t> Receveur</a:t>
            </a:r>
          </a:p>
          <a:p>
            <a:r>
              <a:rPr lang="en-GB" dirty="0" smtClean="0"/>
              <a:t>16/01/2020</a:t>
            </a:r>
          </a:p>
          <a:p>
            <a:r>
              <a:rPr lang="en-GB" dirty="0" smtClean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 smtClean="0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</a:t>
            </a:r>
            <a:r>
              <a:rPr lang="en-GB" sz="1400" dirty="0" smtClean="0"/>
              <a:t>)</a:t>
            </a:r>
          </a:p>
          <a:p>
            <a:r>
              <a:rPr lang="en-GB" sz="1400" dirty="0" smtClean="0"/>
              <a:t>EC-T logs for study of seasonal variability in chemistry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Mainsforth</a:t>
            </a:r>
            <a:r>
              <a:rPr lang="en-GB" dirty="0" smtClean="0"/>
              <a:t> / </a:t>
            </a:r>
            <a:r>
              <a:rPr lang="en-GB" dirty="0" err="1" smtClean="0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 smtClean="0"/>
              <a:t>Stony Hall </a:t>
            </a:r>
            <a:br>
              <a:rPr lang="en-GB" dirty="0" smtClean="0"/>
            </a:br>
            <a:r>
              <a:rPr lang="en-GB" dirty="0" smtClean="0"/>
              <a:t>CM / Mag </a:t>
            </a:r>
            <a:r>
              <a:rPr lang="en-GB" dirty="0" err="1" smtClean="0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Williamthorpe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sz="3100" dirty="0" smtClean="0"/>
              <a:t>ECT Log 2017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Woodside</a:t>
            </a:r>
            <a:br>
              <a:rPr lang="en-GB" dirty="0" smtClean="0"/>
            </a:br>
            <a:r>
              <a:rPr lang="en-GB" sz="2700" dirty="0" smtClean="0"/>
              <a:t>Logger Data</a:t>
            </a:r>
            <a:br>
              <a:rPr lang="en-GB" sz="2700" dirty="0" smtClean="0"/>
            </a:br>
            <a:r>
              <a:rPr lang="en-GB" sz="2700" dirty="0" smtClean="0"/>
              <a:t>ECT Log 2010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Borehole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Missing Logger data:</a:t>
            </a:r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endParaRPr lang="en-GB" dirty="0" smtClean="0"/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Muirespot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Missing water level Logger</a:t>
            </a:r>
          </a:p>
          <a:p>
            <a:pPr lvl="1"/>
            <a:r>
              <a:rPr lang="en-GB" dirty="0" err="1" smtClean="0"/>
              <a:t>Balgonie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r>
              <a:rPr lang="en-GB" dirty="0" smtClean="0"/>
              <a:t> BH (monitoring borehole)</a:t>
            </a:r>
          </a:p>
          <a:p>
            <a:pPr lvl="1"/>
            <a:r>
              <a:rPr lang="en-GB" dirty="0" err="1" smtClean="0"/>
              <a:t>Mosside</a:t>
            </a:r>
            <a:r>
              <a:rPr lang="en-GB" dirty="0" smtClean="0"/>
              <a:t> BH (Monitoring BH)</a:t>
            </a:r>
          </a:p>
          <a:p>
            <a:pPr lvl="1"/>
            <a:r>
              <a:rPr lang="en-GB" dirty="0" err="1" smtClean="0"/>
              <a:t>Rigside</a:t>
            </a:r>
            <a:r>
              <a:rPr lang="en-GB" dirty="0" smtClean="0"/>
              <a:t> (Monitoring BH)</a:t>
            </a:r>
          </a:p>
          <a:p>
            <a:pPr lvl="1"/>
            <a:endParaRPr lang="en-GB" dirty="0"/>
          </a:p>
          <a:p>
            <a:r>
              <a:rPr lang="en-GB" dirty="0" smtClean="0"/>
              <a:t>Pumping test</a:t>
            </a:r>
          </a:p>
          <a:p>
            <a:pPr lvl="1"/>
            <a:r>
              <a:rPr lang="en-GB" dirty="0" err="1" smtClean="0"/>
              <a:t>Cadley</a:t>
            </a:r>
            <a:r>
              <a:rPr lang="en-GB" dirty="0" smtClean="0"/>
              <a:t> Hill BH</a:t>
            </a:r>
          </a:p>
          <a:p>
            <a:pPr lvl="1"/>
            <a:endParaRPr lang="en-GB" dirty="0"/>
          </a:p>
          <a:p>
            <a:r>
              <a:rPr lang="en-GB" dirty="0" smtClean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</a:t>
            </a:r>
            <a:r>
              <a:rPr lang="en-GB" dirty="0" smtClean="0"/>
              <a:t>2019</a:t>
            </a:r>
          </a:p>
          <a:p>
            <a:pPr lvl="1"/>
            <a:r>
              <a:rPr lang="en-GB" dirty="0" smtClean="0"/>
              <a:t>Littleton </a:t>
            </a:r>
            <a:r>
              <a:rPr lang="en-GB" dirty="0"/>
              <a:t>(Monitoring BH) – 2019</a:t>
            </a:r>
          </a:p>
          <a:p>
            <a:pPr lvl="1"/>
            <a:r>
              <a:rPr lang="en-GB" dirty="0" smtClean="0"/>
              <a:t>Stony Heap – 2009</a:t>
            </a:r>
          </a:p>
          <a:p>
            <a:pPr lvl="1"/>
            <a:r>
              <a:rPr lang="en-GB" dirty="0" smtClean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 smtClean="0"/>
              <a:t>On-site testing</a:t>
            </a:r>
          </a:p>
          <a:p>
            <a:pPr lvl="1"/>
            <a:r>
              <a:rPr lang="en-GB" dirty="0" err="1" smtClean="0"/>
              <a:t>Tollcross</a:t>
            </a:r>
            <a:r>
              <a:rPr lang="en-GB" dirty="0" smtClean="0"/>
              <a:t> Burn (Monitoring BH)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 smtClean="0"/>
              <a:t>Broomhill – Water Level Log</a:t>
            </a:r>
            <a:br>
              <a:rPr lang="en-GB" dirty="0" smtClean="0"/>
            </a:br>
            <a:r>
              <a:rPr lang="en-GB" dirty="0" smtClean="0"/>
              <a:t>+ East </a:t>
            </a:r>
            <a:r>
              <a:rPr lang="en-GB" dirty="0" err="1" smtClean="0"/>
              <a:t>Chevington</a:t>
            </a:r>
            <a:r>
              <a:rPr lang="en-GB" dirty="0" smtClean="0"/>
              <a:t> / High </a:t>
            </a:r>
            <a:r>
              <a:rPr lang="en-GB" dirty="0" err="1" smtClean="0"/>
              <a:t>Hauxley</a:t>
            </a:r>
            <a:r>
              <a:rPr lang="en-GB" dirty="0" smtClean="0"/>
              <a:t> </a:t>
            </a:r>
            <a:r>
              <a:rPr lang="en-GB" dirty="0" err="1" smtClean="0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Eldon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 smtClean="0"/>
              <a:t>Shafts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 smtClean="0"/>
              <a:t>Leven 4 (Monitoring BH)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 smtClean="0"/>
              <a:t>Monckton Coke Works BH </a:t>
            </a:r>
            <a:br>
              <a:rPr lang="en-GB" dirty="0" smtClean="0"/>
            </a:br>
            <a:r>
              <a:rPr lang="en-GB" sz="3200" dirty="0" smtClean="0"/>
              <a:t>ECT Log 2012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 smtClean="0"/>
              <a:t>Niddrie</a:t>
            </a:r>
            <a:r>
              <a:rPr lang="en-GB" dirty="0" smtClean="0"/>
              <a:t> (Wisp) BH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Pegswood</a:t>
            </a:r>
            <a:r>
              <a:rPr lang="en-GB" dirty="0" smtClean="0"/>
              <a:t> Busty (Monitoring BH)</a:t>
            </a:r>
            <a:br>
              <a:rPr lang="en-GB" dirty="0" smtClean="0"/>
            </a:br>
            <a:r>
              <a:rPr lang="en-GB" sz="3200" dirty="0" smtClean="0"/>
              <a:t>Water Level Logger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Randolph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Stoney Hall – Stoney Heap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Stoney Hall Mag 2009-12	Stoney hall CM Log			Stoney Heap </a:t>
            </a:r>
            <a:r>
              <a:rPr lang="en-GB" sz="1800" dirty="0" err="1" smtClean="0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Seam						Aquifer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 Winning – Pumped Passive</a:t>
            </a:r>
            <a:br>
              <a:rPr lang="en-GB" dirty="0" smtClean="0"/>
            </a:br>
            <a:r>
              <a:rPr lang="en-GB" sz="2700" dirty="0" smtClean="0"/>
              <a:t>Cascade</a:t>
            </a:r>
            <a:r>
              <a:rPr lang="en-GB" sz="2700" dirty="0"/>
              <a:t> </a:t>
            </a:r>
            <a:r>
              <a:rPr lang="en-GB" sz="2700" dirty="0" smtClean="0"/>
              <a:t>(Temperature Logger), </a:t>
            </a:r>
            <a:br>
              <a:rPr lang="en-GB" sz="2700" dirty="0" smtClean="0"/>
            </a:br>
            <a:r>
              <a:rPr lang="en-GB" sz="2700" dirty="0" smtClean="0"/>
              <a:t>DC shaft and Consented Discharge (Logger data)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Bates  </a:t>
            </a:r>
            <a:br>
              <a:rPr lang="en-GB" dirty="0" smtClean="0"/>
            </a:br>
            <a:r>
              <a:rPr lang="en-GB" sz="2200" dirty="0" smtClean="0"/>
              <a:t>Pumped - Cascade – Temperature Logger</a:t>
            </a:r>
            <a:br>
              <a:rPr lang="en-GB" sz="2200" dirty="0" smtClean="0"/>
            </a:br>
            <a:r>
              <a:rPr lang="en-GB" sz="2200" dirty="0" smtClean="0"/>
              <a:t>No2 shaft Log - ECT Log 2010, Water level logger</a:t>
            </a:r>
            <a:br>
              <a:rPr lang="en-GB" sz="2200" dirty="0" smtClean="0"/>
            </a:br>
            <a:r>
              <a:rPr lang="en-GB" sz="2200" dirty="0" smtClean="0"/>
              <a:t>No3 shaft Log - ECT Log 2010 , Water level logger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Dukes Level (discharge on surface)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Moor Lane BH L773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 smtClean="0"/>
              <a:t>Muiredge</a:t>
            </a:r>
            <a:r>
              <a:rPr lang="en-GB" dirty="0" smtClean="0"/>
              <a:t> </a:t>
            </a:r>
            <a:r>
              <a:rPr lang="en-GB" dirty="0" err="1" smtClean="0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Michael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Whitburn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 smtClean="0"/>
              <a:t>Bilston Glen Shaft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dirty="0" smtClean="0"/>
              <a:t>(Great Seam Borehole)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and Old </a:t>
            </a:r>
            <a:r>
              <a:rPr lang="en-GB" dirty="0" err="1" smtClean="0"/>
              <a:t>Fordel</a:t>
            </a:r>
            <a:r>
              <a:rPr lang="en-GB" dirty="0" smtClean="0"/>
              <a:t> (</a:t>
            </a:r>
            <a:r>
              <a:rPr lang="en-GB" dirty="0" err="1" smtClean="0"/>
              <a:t>Junckies</a:t>
            </a:r>
            <a:r>
              <a:rPr lang="en-GB" dirty="0" smtClean="0"/>
              <a:t>)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 smtClean="0"/>
              <a:t>Easthouse</a:t>
            </a:r>
            <a:r>
              <a:rPr lang="en-GB" sz="3200" dirty="0" smtClean="0"/>
              <a:t> - Old </a:t>
            </a:r>
            <a:r>
              <a:rPr lang="en-GB" sz="3200" dirty="0" err="1" smtClean="0"/>
              <a:t>Fordel</a:t>
            </a:r>
            <a:r>
              <a:rPr lang="en-GB" sz="3200" dirty="0" smtClean="0"/>
              <a:t> (</a:t>
            </a:r>
            <a:r>
              <a:rPr lang="en-GB" sz="3200" dirty="0" err="1" smtClean="0"/>
              <a:t>Junckies</a:t>
            </a:r>
            <a:r>
              <a:rPr lang="en-GB" sz="3200" dirty="0" smtClean="0"/>
              <a:t>) Level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Shafts </a:t>
            </a:r>
            <a:r>
              <a:rPr lang="en-GB" dirty="0"/>
              <a:t>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</a:t>
            </a:r>
            <a:r>
              <a:rPr lang="en-GB" dirty="0" smtClean="0"/>
              <a:t>Easington</a:t>
            </a:r>
          </a:p>
          <a:p>
            <a:r>
              <a:rPr lang="en-GB" dirty="0" smtClean="0"/>
              <a:t>EC-T </a:t>
            </a:r>
            <a:r>
              <a:rPr lang="en-GB" dirty="0"/>
              <a:t>logs </a:t>
            </a:r>
            <a:r>
              <a:rPr lang="en-GB" dirty="0" smtClean="0"/>
              <a:t>during </a:t>
            </a:r>
            <a:r>
              <a:rPr lang="en-GB" dirty="0"/>
              <a:t>mine </a:t>
            </a:r>
            <a:r>
              <a:rPr lang="en-GB" dirty="0" smtClean="0"/>
              <a:t>flooding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Cascade (Temperature Logger)</a:t>
            </a:r>
            <a:br>
              <a:rPr lang="en-GB" sz="3100" dirty="0" smtClean="0"/>
            </a:br>
            <a:r>
              <a:rPr lang="en-GB" sz="3100" dirty="0" smtClean="0"/>
              <a:t>Shaft (Logger Data)</a:t>
            </a:r>
            <a:endParaRPr lang="en-GB" sz="3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200" dirty="0" smtClean="0"/>
              <a:t>Shaft Log (ECT Logs)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531" y="1697378"/>
            <a:ext cx="6207337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7864" y="746684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 smtClean="0"/>
              <a:t>Hawthorn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823" y="1401505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215640" y="2316480"/>
            <a:ext cx="1173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39440" y="2392680"/>
            <a:ext cx="170688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45" y="0"/>
            <a:ext cx="3828160" cy="156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21" y="1580416"/>
            <a:ext cx="3813084" cy="16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10827"/>
              </p:ext>
            </p:extLst>
          </p:nvPr>
        </p:nvGraphicFramePr>
        <p:xfrm>
          <a:off x="-1912936" y="4137812"/>
          <a:ext cx="4572000" cy="27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Chart" r:id="rId8" imgW="9229649" imgH="4524451" progId="Excel.Chart.8">
                  <p:embed/>
                </p:oleObj>
              </mc:Choice>
              <mc:Fallback>
                <p:oleObj name="Chart" r:id="rId8" imgW="9229649" imgH="4524451" progId="Excel.Chart.8">
                  <p:embed/>
                  <p:pic>
                    <p:nvPicPr>
                      <p:cNvPr id="287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12936" y="4137812"/>
                        <a:ext cx="4572000" cy="272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2820" y="2049780"/>
            <a:ext cx="2110740" cy="87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31648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9120" y="1508998"/>
            <a:ext cx="221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no </a:t>
            </a:r>
            <a:r>
              <a:rPr lang="fr-FR" dirty="0" err="1" smtClean="0"/>
              <a:t>step</a:t>
            </a:r>
            <a:r>
              <a:rPr lang="fr-FR" dirty="0" smtClean="0"/>
              <a:t> in 2003?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375660" y="3825240"/>
            <a:ext cx="3229388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15153" y="2049780"/>
            <a:ext cx="322938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63747" y="474562"/>
            <a:ext cx="2316817" cy="524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Easington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" y="210883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80" y="25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43852"/>
            <a:ext cx="3481070" cy="2993390"/>
          </a:xfrm>
          <a:prstGeom prst="rect">
            <a:avLst/>
          </a:prstGeom>
        </p:spPr>
      </p:pic>
      <p:sp>
        <p:nvSpPr>
          <p:cNvPr id="6" name="Text Box 19"/>
          <p:cNvSpPr txBox="1"/>
          <p:nvPr/>
        </p:nvSpPr>
        <p:spPr>
          <a:xfrm>
            <a:off x="551815" y="1214413"/>
            <a:ext cx="1188720" cy="2768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 : -300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81070" y="-305777"/>
            <a:ext cx="3363595" cy="3040380"/>
          </a:xfrm>
          <a:prstGeom prst="rect">
            <a:avLst/>
          </a:prstGeom>
        </p:spPr>
      </p:pic>
      <p:sp>
        <p:nvSpPr>
          <p:cNvPr id="9" name="Text Box 20"/>
          <p:cNvSpPr txBox="1"/>
          <p:nvPr/>
        </p:nvSpPr>
        <p:spPr>
          <a:xfrm>
            <a:off x="4383405" y="1062270"/>
            <a:ext cx="1157605" cy="374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 : -242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5100" y="-305777"/>
            <a:ext cx="3406775" cy="2778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874510" y="-305777"/>
            <a:ext cx="3420745" cy="2784475"/>
          </a:xfrm>
          <a:prstGeom prst="rect">
            <a:avLst/>
          </a:prstGeom>
        </p:spPr>
      </p:pic>
      <p:sp>
        <p:nvSpPr>
          <p:cNvPr id="13" name="Text Box 21"/>
          <p:cNvSpPr txBox="1"/>
          <p:nvPr/>
        </p:nvSpPr>
        <p:spPr>
          <a:xfrm>
            <a:off x="8218487" y="1301347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-192 m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2"/>
          <p:cNvSpPr txBox="1"/>
          <p:nvPr/>
        </p:nvSpPr>
        <p:spPr>
          <a:xfrm>
            <a:off x="10987405" y="979402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-160 m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0645" y="2766353"/>
            <a:ext cx="3319780" cy="28829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38182" y="2707615"/>
            <a:ext cx="3448050" cy="28340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962140" y="2683510"/>
            <a:ext cx="3406140" cy="29718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10448338" y="2766353"/>
            <a:ext cx="3913260" cy="28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Hartington shaft – ECT LOG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11932"/>
            <a:ext cx="3344863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91" y="155516"/>
            <a:ext cx="33147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1" y="187287"/>
            <a:ext cx="3132933" cy="27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5" y="2899940"/>
            <a:ext cx="3368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74" y="2946277"/>
            <a:ext cx="3132138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06" y="2899940"/>
            <a:ext cx="3260725" cy="26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>
            <a:fillRect/>
          </a:stretch>
        </p:blipFill>
        <p:spPr bwMode="auto">
          <a:xfrm>
            <a:off x="7326255" y="5574877"/>
            <a:ext cx="3451225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7508" y="7971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59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Ladysmith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Langton No7 shaft</a:t>
            </a:r>
            <a:br>
              <a:rPr lang="en-GB" dirty="0" smtClean="0"/>
            </a:br>
            <a:r>
              <a:rPr lang="en-GB" sz="3100" dirty="0" smtClean="0"/>
              <a:t>ECT Log 2013</a:t>
            </a:r>
            <a:br>
              <a:rPr lang="en-GB" sz="3100" dirty="0" smtClean="0"/>
            </a:br>
            <a:r>
              <a:rPr lang="en-GB" sz="3100" dirty="0" smtClean="0"/>
              <a:t>Water Level LOG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Lumley 6</a:t>
            </a:r>
            <a:r>
              <a:rPr lang="en-GB" baseline="30000" dirty="0" smtClean="0"/>
              <a:t>th</a:t>
            </a:r>
            <a:r>
              <a:rPr lang="en-GB" dirty="0" smtClean="0"/>
              <a:t> shaft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6089</TotalTime>
  <Words>810</Words>
  <Application>Microsoft Office PowerPoint</Application>
  <PresentationFormat>Widescreen</PresentationFormat>
  <Paragraphs>104</Paragraphs>
  <Slides>50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Wingdings</vt:lpstr>
      <vt:lpstr>Office Theme</vt:lpstr>
      <vt:lpstr>Microsoft Office Excel Chart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PowerPoint Presentation</vt:lpstr>
      <vt:lpstr>PowerPoint Presentation</vt:lpstr>
      <vt:lpstr>Dawdon</vt:lpstr>
      <vt:lpstr>Horden Cascade (Temperature Logger) Shaft (Logger Data)</vt:lpstr>
      <vt:lpstr>Horden Shaft Log (ECT Logs)</vt:lpstr>
      <vt:lpstr>PowerPoint Presentation</vt:lpstr>
      <vt:lpstr>Hawthorn</vt:lpstr>
      <vt:lpstr>Easington</vt:lpstr>
      <vt:lpstr>PowerPoint Presentation</vt:lpstr>
      <vt:lpstr>PowerPoint Presentation</vt:lpstr>
      <vt:lpstr>PowerPoint Presentation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RECEVEUR Mylène</cp:lastModifiedBy>
  <cp:revision>161</cp:revision>
  <dcterms:created xsi:type="dcterms:W3CDTF">2020-01-12T10:37:25Z</dcterms:created>
  <dcterms:modified xsi:type="dcterms:W3CDTF">2020-07-21T16:40:03Z</dcterms:modified>
</cp:coreProperties>
</file>